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8" r:id="rId12"/>
    <p:sldId id="266" r:id="rId13"/>
    <p:sldId id="267" r:id="rId14"/>
    <p:sldId id="275" r:id="rId15"/>
    <p:sldId id="271" r:id="rId16"/>
    <p:sldId id="272" r:id="rId17"/>
    <p:sldId id="273" r:id="rId18"/>
    <p:sldId id="274" r:id="rId19"/>
    <p:sldId id="276" r:id="rId20"/>
    <p:sldId id="269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59D71-E88C-45F4-AF5D-9AD56DB5D91F}" type="datetimeFigureOut">
              <a:rPr lang="ru-RU" smtClean="0"/>
              <a:t>18-10-2020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865FD-DE43-4476-9ACD-D7727BEEFD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316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865FD-DE43-4476-9ACD-D7727BEEFD4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14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865FD-DE43-4476-9ACD-D7727BEEFD4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754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865FD-DE43-4476-9ACD-D7727BEEFD4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222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865FD-DE43-4476-9ACD-D7727BEEFD4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42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865FD-DE43-4476-9ACD-D7727BEEFD4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58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5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8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015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27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2289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10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86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6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5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0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9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0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9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0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3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0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1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5546" y="2253006"/>
            <a:ext cx="8378457" cy="1797830"/>
          </a:xfrm>
        </p:spPr>
        <p:txBody>
          <a:bodyPr>
            <a:normAutofit/>
          </a:bodyPr>
          <a:lstStyle/>
          <a:p>
            <a:r>
              <a:rPr lang="ru-RU" dirty="0"/>
              <a:t>Сайт Интернет-магазина детских  велосипедов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ru-RU" dirty="0" smtClean="0"/>
              <a:t>Подготовила студентка группы Пв2-19</a:t>
            </a:r>
          </a:p>
          <a:p>
            <a:pPr algn="r"/>
            <a:r>
              <a:rPr lang="ru-RU" dirty="0" err="1" smtClean="0"/>
              <a:t>Шуниборова</a:t>
            </a:r>
            <a:r>
              <a:rPr lang="ru-RU" dirty="0" smtClean="0"/>
              <a:t> Т.И.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32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2701"/>
          </a:xfrm>
        </p:spPr>
        <p:txBody>
          <a:bodyPr/>
          <a:lstStyle/>
          <a:p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442301"/>
            <a:ext cx="8596668" cy="4599061"/>
          </a:xfrm>
        </p:spPr>
        <p:txBody>
          <a:bodyPr/>
          <a:lstStyle/>
          <a:p>
            <a:r>
              <a:rPr lang="ru-RU" dirty="0" smtClean="0"/>
              <a:t>Макет создан с применением стандартов </a:t>
            </a:r>
            <a:r>
              <a:rPr lang="en-US" dirty="0"/>
              <a:t>HTML </a:t>
            </a:r>
            <a:r>
              <a:rPr lang="en-US" dirty="0" smtClean="0"/>
              <a:t>5.0 </a:t>
            </a:r>
            <a:r>
              <a:rPr lang="ru-RU" dirty="0" smtClean="0"/>
              <a:t>и </a:t>
            </a:r>
            <a:r>
              <a:rPr lang="en-US" dirty="0" smtClean="0"/>
              <a:t>CSS3</a:t>
            </a:r>
            <a:endParaRPr lang="ru-RU" dirty="0" smtClean="0"/>
          </a:p>
          <a:p>
            <a:r>
              <a:rPr lang="ru-RU" dirty="0" smtClean="0"/>
              <a:t>Сверстана главная страница и подключены дополнительные  страницы, для проверки работоспособности </a:t>
            </a:r>
            <a:r>
              <a:rPr lang="ru-RU" dirty="0" err="1" smtClean="0"/>
              <a:t>сссылок</a:t>
            </a:r>
            <a:endParaRPr lang="ru-RU" dirty="0" smtClean="0"/>
          </a:p>
          <a:p>
            <a:r>
              <a:rPr lang="ru-RU" dirty="0" smtClean="0"/>
              <a:t>Файлы структурированы и расположены в разных  каталогах </a:t>
            </a:r>
          </a:p>
          <a:p>
            <a:pPr lvl="6"/>
            <a:r>
              <a:rPr lang="ru-RU" sz="1800" dirty="0"/>
              <a:t>Подключаемые файлы расположены в  отдельных  </a:t>
            </a:r>
            <a:r>
              <a:rPr lang="ru-RU" sz="1800" dirty="0" smtClean="0"/>
              <a:t>каталогах</a:t>
            </a:r>
          </a:p>
          <a:p>
            <a:pPr lvl="6"/>
            <a:r>
              <a:rPr lang="ru-RU" sz="1800" dirty="0" smtClean="0"/>
              <a:t>Используемые изображения и шрифты также структурированы и находятся отдельно </a:t>
            </a: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60" y="2916573"/>
            <a:ext cx="1628103" cy="31247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946" y="3755362"/>
            <a:ext cx="2152650" cy="2286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689" y="4619683"/>
            <a:ext cx="5146478" cy="14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3847"/>
          </a:xfrm>
        </p:spPr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23447"/>
            <a:ext cx="5836059" cy="11503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46" y="5213024"/>
            <a:ext cx="6841205" cy="13575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95" y="2237294"/>
            <a:ext cx="4177253" cy="25882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727" y="3147215"/>
            <a:ext cx="3984887" cy="2815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93551" y="2737408"/>
            <a:ext cx="3129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Flex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366" y="4015271"/>
            <a:ext cx="4630884" cy="23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8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5567"/>
          </a:xfrm>
        </p:spPr>
        <p:txBody>
          <a:bodyPr>
            <a:normAutofit/>
          </a:bodyPr>
          <a:lstStyle/>
          <a:p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105" y="1593130"/>
            <a:ext cx="6679633" cy="4411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3993" y="1593130"/>
            <a:ext cx="3619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Создан отдельный </a:t>
            </a:r>
            <a:r>
              <a:rPr lang="en-US" sz="2400" dirty="0" err="1" smtClean="0"/>
              <a:t>css</a:t>
            </a:r>
            <a:r>
              <a:rPr lang="en-US" sz="2400" dirty="0" smtClean="0"/>
              <a:t>-</a:t>
            </a:r>
            <a:r>
              <a:rPr lang="ru-RU" sz="2400" dirty="0" smtClean="0"/>
              <a:t>файл для слайдера, который содержит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Анимацию;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Переключение слайдов боковыми стрелками;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Переключение слайдов с  помощью </a:t>
            </a:r>
            <a:r>
              <a:rPr lang="en-US" sz="2400" dirty="0" smtClean="0"/>
              <a:t> radio</a:t>
            </a:r>
            <a:r>
              <a:rPr lang="ru-RU" sz="2400" dirty="0" smtClean="0"/>
              <a:t>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665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00" y="2802853"/>
            <a:ext cx="4563945" cy="2622239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554038" y="320675"/>
            <a:ext cx="8597900" cy="1023523"/>
          </a:xfrm>
        </p:spPr>
        <p:txBody>
          <a:bodyPr>
            <a:normAutofit/>
          </a:bodyPr>
          <a:lstStyle/>
          <a:p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5340"/>
          <a:stretch/>
        </p:blipFill>
        <p:spPr>
          <a:xfrm>
            <a:off x="385027" y="1573896"/>
            <a:ext cx="3523464" cy="22612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r="46007"/>
          <a:stretch/>
        </p:blipFill>
        <p:spPr>
          <a:xfrm>
            <a:off x="281765" y="3835124"/>
            <a:ext cx="4101701" cy="28471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45543"/>
          <a:stretch/>
        </p:blipFill>
        <p:spPr>
          <a:xfrm>
            <a:off x="3043461" y="2073525"/>
            <a:ext cx="4064349" cy="4379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86162" y="1565694"/>
            <a:ext cx="2846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GRID</a:t>
            </a:r>
            <a:r>
              <a:rPr lang="en-US" sz="6000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51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554038" y="320675"/>
            <a:ext cx="8597900" cy="1023523"/>
          </a:xfrm>
        </p:spPr>
        <p:txBody>
          <a:bodyPr>
            <a:normAutofit/>
          </a:bodyPr>
          <a:lstStyle/>
          <a:p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55270" y="1344198"/>
            <a:ext cx="8596668" cy="3880773"/>
          </a:xfrm>
        </p:spPr>
        <p:txBody>
          <a:bodyPr/>
          <a:lstStyle/>
          <a:p>
            <a:r>
              <a:rPr lang="ru-RU" dirty="0" smtClean="0"/>
              <a:t>Подключены  ссылки перехода на внешние ресурсы </a:t>
            </a:r>
            <a:r>
              <a:rPr lang="en-US" dirty="0" smtClean="0"/>
              <a:t>(</a:t>
            </a:r>
            <a:r>
              <a:rPr lang="en-US" dirty="0" err="1" smtClean="0"/>
              <a:t>instagram</a:t>
            </a:r>
            <a:r>
              <a:rPr lang="en-US" dirty="0" smtClean="0"/>
              <a:t>)</a:t>
            </a:r>
          </a:p>
          <a:p>
            <a:r>
              <a:rPr lang="ru-RU" dirty="0" smtClean="0"/>
              <a:t>Подключена  возможность отправки сообщений по почте</a:t>
            </a:r>
          </a:p>
          <a:p>
            <a:r>
              <a:rPr lang="ru-RU" dirty="0" smtClean="0"/>
              <a:t>Подключена возможность </a:t>
            </a:r>
            <a:r>
              <a:rPr lang="ru-RU" dirty="0"/>
              <a:t>отправки сообщений по </a:t>
            </a:r>
            <a:r>
              <a:rPr lang="en-US" dirty="0" err="1" smtClean="0"/>
              <a:t>viber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smtClean="0"/>
              <a:t>Подключена форма отправки сообщений через форму </a:t>
            </a:r>
          </a:p>
          <a:p>
            <a:pPr marL="0" indent="0">
              <a:buNone/>
            </a:pPr>
            <a:r>
              <a:rPr lang="ru-RU" dirty="0" smtClean="0"/>
              <a:t>обратной связи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54" y="2084698"/>
            <a:ext cx="3974568" cy="18368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46" y="3603641"/>
            <a:ext cx="33909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408"/>
          </a:xfrm>
        </p:spPr>
        <p:txBody>
          <a:bodyPr/>
          <a:lstStyle/>
          <a:p>
            <a:r>
              <a:rPr lang="ru-RU" dirty="0" smtClean="0"/>
              <a:t>Адаптивность страницы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48033"/>
            <a:ext cx="8596668" cy="4693329"/>
          </a:xfrm>
        </p:spPr>
        <p:txBody>
          <a:bodyPr/>
          <a:lstStyle/>
          <a:p>
            <a:r>
              <a:rPr lang="ru-RU" dirty="0" smtClean="0"/>
              <a:t>Макет выполнен с использованием «резиновой» верстки,</a:t>
            </a:r>
          </a:p>
          <a:p>
            <a:r>
              <a:rPr lang="ru-RU" dirty="0" smtClean="0"/>
              <a:t>Размеры элементов указаны в относительных единицах,</a:t>
            </a:r>
          </a:p>
          <a:p>
            <a:r>
              <a:rPr lang="ru-RU" dirty="0" smtClean="0"/>
              <a:t>Использована технология </a:t>
            </a:r>
            <a:r>
              <a:rPr lang="en-US" dirty="0" smtClean="0"/>
              <a:t>flex-box</a:t>
            </a:r>
            <a:r>
              <a:rPr lang="ru-RU" dirty="0" smtClean="0"/>
              <a:t>,</a:t>
            </a:r>
            <a:endParaRPr lang="en-US" dirty="0" smtClean="0"/>
          </a:p>
          <a:p>
            <a:r>
              <a:rPr lang="en-US" dirty="0" smtClean="0"/>
              <a:t>10 </a:t>
            </a:r>
            <a:r>
              <a:rPr lang="ru-RU" dirty="0" smtClean="0"/>
              <a:t>контрольных точек перехода,</a:t>
            </a:r>
          </a:p>
          <a:p>
            <a:r>
              <a:rPr lang="ru-RU" dirty="0"/>
              <a:t>До </a:t>
            </a:r>
            <a:r>
              <a:rPr lang="en-US" dirty="0"/>
              <a:t>@media</a:t>
            </a:r>
            <a:r>
              <a:rPr lang="en-US" dirty="0"/>
              <a:t> screen and  (max-width: 1005px) 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содержатся </a:t>
            </a:r>
            <a:r>
              <a:rPr lang="ru-RU" dirty="0"/>
              <a:t>изменения размера элементов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@</a:t>
            </a:r>
            <a:r>
              <a:rPr lang="en-US" dirty="0"/>
              <a:t>media screen and  (</a:t>
            </a:r>
            <a:r>
              <a:rPr lang="en-US" i="1" dirty="0"/>
              <a:t>max-width</a:t>
            </a:r>
            <a:r>
              <a:rPr lang="en-US" dirty="0"/>
              <a:t>: 1005px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      Вызывает  изменение </a:t>
            </a:r>
            <a:r>
              <a:rPr lang="en-US" dirty="0" smtClean="0"/>
              <a:t>footer </a:t>
            </a:r>
            <a:endParaRPr lang="ru-RU" dirty="0" smtClean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57" y="2218441"/>
            <a:ext cx="4885690" cy="32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68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347" y="317369"/>
            <a:ext cx="8596668" cy="870408"/>
          </a:xfrm>
        </p:spPr>
        <p:txBody>
          <a:bodyPr/>
          <a:lstStyle/>
          <a:p>
            <a:r>
              <a:rPr lang="ru-RU" dirty="0" smtClean="0"/>
              <a:t>Адаптивность страницы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2748" y="1036903"/>
            <a:ext cx="8596668" cy="46933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@</a:t>
            </a:r>
            <a:r>
              <a:rPr lang="en-US" dirty="0"/>
              <a:t>media screen and  (</a:t>
            </a:r>
            <a:r>
              <a:rPr lang="en-US" i="1" dirty="0"/>
              <a:t>max-width</a:t>
            </a:r>
            <a:r>
              <a:rPr lang="en-US" dirty="0"/>
              <a:t>: </a:t>
            </a:r>
            <a:r>
              <a:rPr lang="ru-RU" dirty="0" smtClean="0"/>
              <a:t>800</a:t>
            </a:r>
            <a:r>
              <a:rPr lang="en-US" dirty="0" err="1" smtClean="0"/>
              <a:t>px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      Вызывает  перестроение основного контента из 2 колонок в 1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r>
              <a:rPr lang="en-US" dirty="0"/>
              <a:t>@media screen and  (</a:t>
            </a:r>
            <a:r>
              <a:rPr lang="en-US" i="1" dirty="0"/>
              <a:t>max-width</a:t>
            </a:r>
            <a:r>
              <a:rPr lang="en-US" dirty="0"/>
              <a:t>: </a:t>
            </a:r>
            <a:r>
              <a:rPr lang="ru-RU" dirty="0"/>
              <a:t>750</a:t>
            </a:r>
            <a:r>
              <a:rPr lang="en-US" dirty="0" err="1"/>
              <a:t>px</a:t>
            </a:r>
            <a:r>
              <a:rPr lang="en-US" dirty="0"/>
              <a:t>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         Убирает </a:t>
            </a:r>
            <a:r>
              <a:rPr lang="ru-RU" dirty="0" smtClean="0"/>
              <a:t>подписи элементов </a:t>
            </a:r>
            <a:r>
              <a:rPr lang="ru-RU" dirty="0"/>
              <a:t>в </a:t>
            </a:r>
            <a:r>
              <a:rPr lang="en-US" dirty="0"/>
              <a:t>header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4" y="1760842"/>
            <a:ext cx="3609399" cy="30192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27" y="1760842"/>
            <a:ext cx="3656157" cy="30192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905" y="1760843"/>
            <a:ext cx="3368357" cy="30192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406" y="4983146"/>
            <a:ext cx="6091111" cy="16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61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408"/>
          </a:xfrm>
        </p:spPr>
        <p:txBody>
          <a:bodyPr/>
          <a:lstStyle/>
          <a:p>
            <a:r>
              <a:rPr lang="ru-RU" dirty="0" smtClean="0"/>
              <a:t>Адаптивность страницы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48033"/>
            <a:ext cx="8596668" cy="4693329"/>
          </a:xfrm>
        </p:spPr>
        <p:txBody>
          <a:bodyPr/>
          <a:lstStyle/>
          <a:p>
            <a:r>
              <a:rPr lang="en-US" dirty="0" smtClean="0"/>
              <a:t> @</a:t>
            </a:r>
            <a:r>
              <a:rPr lang="en-US" dirty="0"/>
              <a:t>media screen and  (</a:t>
            </a:r>
            <a:r>
              <a:rPr lang="en-US" i="1" dirty="0"/>
              <a:t>max-width</a:t>
            </a:r>
            <a:r>
              <a:rPr lang="en-US" dirty="0"/>
              <a:t>: </a:t>
            </a:r>
            <a:r>
              <a:rPr lang="ru-RU" dirty="0" smtClean="0"/>
              <a:t>600</a:t>
            </a:r>
            <a:r>
              <a:rPr lang="en-US" dirty="0" err="1" smtClean="0"/>
              <a:t>px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      происходит перестроение блока  с продукцией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62" y="2320270"/>
            <a:ext cx="3853486" cy="42720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995" y="2320270"/>
            <a:ext cx="3594056" cy="42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6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408"/>
          </a:xfrm>
        </p:spPr>
        <p:txBody>
          <a:bodyPr/>
          <a:lstStyle/>
          <a:p>
            <a:r>
              <a:rPr lang="ru-RU" dirty="0" smtClean="0"/>
              <a:t>Адаптивность страницы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261" y="1357460"/>
            <a:ext cx="8596668" cy="4693329"/>
          </a:xfrm>
        </p:spPr>
        <p:txBody>
          <a:bodyPr/>
          <a:lstStyle/>
          <a:p>
            <a:r>
              <a:rPr lang="en-US" dirty="0" smtClean="0"/>
              <a:t> @</a:t>
            </a:r>
            <a:r>
              <a:rPr lang="en-US" dirty="0"/>
              <a:t>media screen and  (</a:t>
            </a:r>
            <a:r>
              <a:rPr lang="en-US" i="1" dirty="0"/>
              <a:t>max-width</a:t>
            </a:r>
            <a:r>
              <a:rPr lang="en-US" dirty="0"/>
              <a:t>: </a:t>
            </a:r>
            <a:r>
              <a:rPr lang="ru-RU" dirty="0" smtClean="0"/>
              <a:t>530</a:t>
            </a:r>
            <a:r>
              <a:rPr lang="en-US" dirty="0" err="1" smtClean="0"/>
              <a:t>px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      происходит изменение позиции блоков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								</a:t>
            </a:r>
            <a:r>
              <a:rPr lang="en-US" dirty="0"/>
              <a:t>@media screen and  (</a:t>
            </a:r>
            <a:r>
              <a:rPr lang="en-US" i="1" dirty="0"/>
              <a:t>max-width</a:t>
            </a:r>
            <a:r>
              <a:rPr lang="en-US" dirty="0"/>
              <a:t>: </a:t>
            </a:r>
            <a:r>
              <a:rPr lang="ru-RU" dirty="0" smtClean="0"/>
              <a:t>400</a:t>
            </a:r>
            <a:r>
              <a:rPr lang="en-US" dirty="0" err="1"/>
              <a:t>px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									убирает слайдер 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9" y="2218441"/>
            <a:ext cx="2867916" cy="42062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54" y="1357460"/>
            <a:ext cx="2728678" cy="51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18" y="260808"/>
            <a:ext cx="8596668" cy="1320800"/>
          </a:xfrm>
        </p:spPr>
        <p:txBody>
          <a:bodyPr/>
          <a:lstStyle/>
          <a:p>
            <a:r>
              <a:rPr lang="ru-RU" dirty="0" smtClean="0"/>
              <a:t>Тестирование 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79299"/>
              </p:ext>
            </p:extLst>
          </p:nvPr>
        </p:nvGraphicFramePr>
        <p:xfrm>
          <a:off x="820131" y="1234910"/>
          <a:ext cx="8964893" cy="45814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1549"/>
                <a:gridCol w="2048336"/>
                <a:gridCol w="2048336"/>
                <a:gridCol w="2048336"/>
                <a:gridCol w="2048336"/>
              </a:tblGrid>
              <a:tr h="6098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п/п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Тестируемый объект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Наличие ошибки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Способ устранения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примечание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71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Ссылки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рабочие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71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Изображения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отображаются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98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3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Загружаемые шрифты 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отображаются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98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4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Перестроение в </a:t>
                      </a:r>
                      <a:r>
                        <a:rPr lang="ru-RU" sz="1800" dirty="0" err="1">
                          <a:effectLst/>
                        </a:rPr>
                        <a:t>адаптиве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работает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98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5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Скрытые элементы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Не отображаются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5479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Цвет </a:t>
                      </a:r>
                      <a:r>
                        <a:rPr lang="ru-RU" sz="1800">
                          <a:effectLst/>
                        </a:rPr>
                        <a:t>ссылок при наведении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Не меняется цвет ссылок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Переместить правило a:hover  ниже,  после всех правил для  тега </a:t>
                      </a:r>
                      <a:r>
                        <a:rPr lang="en-US" sz="1800">
                          <a:effectLst/>
                        </a:rPr>
                        <a:t>a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Правило было объявлено  вторым по списку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39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7356"/>
          </a:xfrm>
        </p:spPr>
        <p:txBody>
          <a:bodyPr/>
          <a:lstStyle/>
          <a:p>
            <a:r>
              <a:rPr lang="ru-RU" dirty="0" smtClean="0"/>
              <a:t>Цель и задачи работы: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726956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Цель: </a:t>
            </a:r>
          </a:p>
          <a:p>
            <a:pPr marL="0" indent="0">
              <a:buNone/>
            </a:pPr>
            <a:r>
              <a:rPr lang="ru-RU" dirty="0" smtClean="0"/>
              <a:t>	выполнить верстку </a:t>
            </a:r>
            <a:r>
              <a:rPr lang="ru-RU" dirty="0"/>
              <a:t>графического макета </a:t>
            </a:r>
            <a:r>
              <a:rPr lang="ru-RU" dirty="0" smtClean="0"/>
              <a:t>сайта для использования на различных устройствах и браузерах (</a:t>
            </a:r>
            <a:r>
              <a:rPr lang="ru-RU" dirty="0" err="1" smtClean="0"/>
              <a:t>кроссбраузерный</a:t>
            </a:r>
            <a:r>
              <a:rPr lang="ru-RU" dirty="0" smtClean="0"/>
              <a:t>)</a:t>
            </a:r>
          </a:p>
          <a:p>
            <a:pPr marL="0" indent="0">
              <a:buNone/>
            </a:pPr>
            <a:r>
              <a:rPr lang="ru-RU" dirty="0" smtClean="0"/>
              <a:t>Задачи:</a:t>
            </a:r>
          </a:p>
          <a:p>
            <a:r>
              <a:rPr lang="ru-RU" dirty="0" smtClean="0"/>
              <a:t>провести анализ графического макета,</a:t>
            </a:r>
          </a:p>
          <a:p>
            <a:r>
              <a:rPr lang="ru-RU" dirty="0" smtClean="0"/>
              <a:t>Сформировать файл </a:t>
            </a:r>
            <a:r>
              <a:rPr lang="en-US" dirty="0" smtClean="0"/>
              <a:t>html-</a:t>
            </a:r>
            <a:r>
              <a:rPr lang="ru-RU" dirty="0" smtClean="0"/>
              <a:t>кода,</a:t>
            </a:r>
          </a:p>
          <a:p>
            <a:r>
              <a:rPr lang="ru-RU" dirty="0" smtClean="0"/>
              <a:t>Сформировать файл </a:t>
            </a:r>
            <a:r>
              <a:rPr lang="en-US" dirty="0" err="1" smtClean="0"/>
              <a:t>css</a:t>
            </a:r>
            <a:r>
              <a:rPr lang="en-US" dirty="0" smtClean="0"/>
              <a:t>-</a:t>
            </a:r>
            <a:r>
              <a:rPr lang="ru-RU" dirty="0" smtClean="0"/>
              <a:t>кода</a:t>
            </a:r>
          </a:p>
          <a:p>
            <a:r>
              <a:rPr lang="ru-RU" dirty="0" smtClean="0"/>
              <a:t>Создать адаптированный макет</a:t>
            </a:r>
          </a:p>
          <a:p>
            <a:r>
              <a:rPr lang="ru-RU" dirty="0" smtClean="0"/>
              <a:t>Осуществить </a:t>
            </a:r>
            <a:r>
              <a:rPr lang="ru-RU" dirty="0" err="1" smtClean="0"/>
              <a:t>кроссбраузерное</a:t>
            </a:r>
            <a:r>
              <a:rPr lang="ru-RU" dirty="0" smtClean="0"/>
              <a:t> и функциональное тестирование сайта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424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18" y="260808"/>
            <a:ext cx="8596668" cy="1320800"/>
          </a:xfrm>
        </p:spPr>
        <p:txBody>
          <a:bodyPr/>
          <a:lstStyle/>
          <a:p>
            <a:r>
              <a:rPr lang="ru-RU" dirty="0" smtClean="0"/>
              <a:t>Тестирование 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162672"/>
              </p:ext>
            </p:extLst>
          </p:nvPr>
        </p:nvGraphicFramePr>
        <p:xfrm>
          <a:off x="611347" y="1031948"/>
          <a:ext cx="10927060" cy="32346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5412"/>
                <a:gridCol w="1803521"/>
                <a:gridCol w="1197204"/>
                <a:gridCol w="1545996"/>
                <a:gridCol w="4194927"/>
              </a:tblGrid>
              <a:tr h="47637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Функциональное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Google</a:t>
                      </a:r>
                      <a:r>
                        <a:rPr lang="en-US" baseline="0" dirty="0" smtClean="0"/>
                        <a:t> chrome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Firefox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IE</a:t>
                      </a:r>
                      <a:endParaRPr lang="ru-RU" dirty="0"/>
                    </a:p>
                  </a:txBody>
                  <a:tcPr anchor="ctr"/>
                </a:tc>
              </a:tr>
              <a:tr h="102092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ссылки рабочие</a:t>
                      </a:r>
                      <a:endParaRPr lang="ru-RU" sz="1600" dirty="0" smtClean="0"/>
                    </a:p>
                    <a:p>
                      <a:pPr algn="ctr"/>
                      <a:endParaRPr lang="ru-RU" dirty="0"/>
                    </a:p>
                  </a:txBody>
                  <a:tcPr anchor="ctr"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тестирование прошло удачно</a:t>
                      </a:r>
                      <a:endParaRPr lang="ru-RU" sz="1600" dirty="0" smtClean="0"/>
                    </a:p>
                    <a:p>
                      <a:pPr algn="ctr"/>
                      <a:endParaRPr lang="ru-RU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 smtClean="0"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 </a:t>
                      </a:r>
                      <a:r>
                        <a:rPr lang="en-US" dirty="0" smtClean="0"/>
                        <a:t>internet explorer</a:t>
                      </a:r>
                      <a:r>
                        <a:rPr lang="ru-RU" dirty="0" smtClean="0"/>
                        <a:t>  отображается не корректно, т.к. не поддерживается свойство </a:t>
                      </a:r>
                      <a:r>
                        <a:rPr lang="en-US" dirty="0" smtClean="0"/>
                        <a:t>grid</a:t>
                      </a:r>
                      <a:r>
                        <a:rPr lang="ru-RU" dirty="0" smtClean="0"/>
                        <a:t>. Поддерживать данный браузер не предполагается,  т.к. моя целевая аудитория пользоваться данным браузер не использует или использует редко</a:t>
                      </a:r>
                      <a:endParaRPr lang="ru-RU" sz="1600" dirty="0" smtClean="0">
                        <a:effectLst/>
                      </a:endParaRPr>
                    </a:p>
                    <a:p>
                      <a:endParaRPr lang="ru-RU" dirty="0"/>
                    </a:p>
                  </a:txBody>
                  <a:tcPr anchor="ctr"/>
                </a:tc>
              </a:tr>
              <a:tr h="163740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пока не пройдет анимация переключение между слайдами не доступны</a:t>
                      </a:r>
                      <a:endParaRPr lang="ru-RU" sz="1600" dirty="0" smtClean="0"/>
                    </a:p>
                    <a:p>
                      <a:pPr algn="ctr"/>
                      <a:endParaRPr lang="ru-RU" dirty="0"/>
                    </a:p>
                  </a:txBody>
                  <a:tcPr anchor="ctr"/>
                </a:tc>
                <a:tc gridSpan="3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4718" y="4449451"/>
            <a:ext cx="10482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Выводы: </a:t>
            </a:r>
          </a:p>
          <a:p>
            <a:r>
              <a:rPr lang="ru-RU" dirty="0"/>
              <a:t>В браузерах </a:t>
            </a:r>
            <a:r>
              <a:rPr lang="ru-RU" dirty="0" err="1"/>
              <a:t>Opera</a:t>
            </a:r>
            <a:r>
              <a:rPr lang="ru-RU" dirty="0"/>
              <a:t>, </a:t>
            </a:r>
            <a:r>
              <a:rPr lang="ru-RU" dirty="0" err="1" smtClean="0"/>
              <a:t>Google</a:t>
            </a:r>
            <a:r>
              <a:rPr lang="ru-RU" dirty="0" smtClean="0"/>
              <a:t> </a:t>
            </a:r>
            <a:r>
              <a:rPr lang="ru-RU" dirty="0" err="1" smtClean="0"/>
              <a:t>Chrome</a:t>
            </a:r>
            <a:r>
              <a:rPr lang="ru-RU" dirty="0" smtClean="0"/>
              <a:t>, </a:t>
            </a:r>
            <a:r>
              <a:rPr lang="ru-RU" dirty="0" err="1" smtClean="0"/>
              <a:t>Firefox</a:t>
            </a:r>
            <a:r>
              <a:rPr lang="ru-RU" dirty="0" smtClean="0"/>
              <a:t> тестируемая </a:t>
            </a:r>
            <a:r>
              <a:rPr lang="ru-RU" dirty="0"/>
              <a:t>страница отображается корректно, без нарушения структуры. Все функции предусмотренные  на страницы выполняются корректно.</a:t>
            </a:r>
          </a:p>
          <a:p>
            <a:r>
              <a:rPr lang="ru-RU" dirty="0"/>
              <a:t>В браузере 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Explo</a:t>
            </a:r>
            <a:r>
              <a:rPr lang="en-US" dirty="0"/>
              <a:t>r</a:t>
            </a:r>
            <a:r>
              <a:rPr lang="ru-RU" dirty="0" err="1"/>
              <a:t>er</a:t>
            </a:r>
            <a:r>
              <a:rPr lang="ru-RU" dirty="0"/>
              <a:t> страница отображается не корректно, т.к. при верстке страницы было использовано </a:t>
            </a:r>
            <a:r>
              <a:rPr lang="ru-RU" dirty="0" err="1"/>
              <a:t>css</a:t>
            </a:r>
            <a:r>
              <a:rPr lang="ru-RU" dirty="0"/>
              <a:t> свойство  </a:t>
            </a:r>
            <a:r>
              <a:rPr lang="ru-RU" dirty="0" err="1"/>
              <a:t>grid</a:t>
            </a:r>
            <a:r>
              <a:rPr lang="ru-RU" dirty="0"/>
              <a:t>, который не поддерживается данным браузером. Для того, чтобы страница корректно отображалась в данном браузере необходимо изменить стиль </a:t>
            </a:r>
            <a:r>
              <a:rPr lang="ru-RU" dirty="0" err="1"/>
              <a:t>grid</a:t>
            </a:r>
            <a:r>
              <a:rPr lang="ru-RU" dirty="0"/>
              <a:t>  на </a:t>
            </a:r>
            <a:r>
              <a:rPr lang="ru-RU" dirty="0" err="1"/>
              <a:t>Flex</a:t>
            </a:r>
            <a:r>
              <a:rPr lang="ru-RU" dirty="0"/>
              <a:t>.  Другие стили данной страницы работают и выполняются корректно.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62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18" y="260808"/>
            <a:ext cx="8596668" cy="1320800"/>
          </a:xfrm>
        </p:spPr>
        <p:txBody>
          <a:bodyPr/>
          <a:lstStyle/>
          <a:p>
            <a:r>
              <a:rPr lang="ru-RU" dirty="0" smtClean="0"/>
              <a:t>Проверка на </a:t>
            </a:r>
            <a:r>
              <a:rPr lang="ru-RU" dirty="0" err="1" smtClean="0"/>
              <a:t>валидаторах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44718" y="1877785"/>
            <a:ext cx="8596668" cy="3880773"/>
          </a:xfrm>
        </p:spPr>
        <p:txBody>
          <a:bodyPr/>
          <a:lstStyle/>
          <a:p>
            <a:r>
              <a:rPr lang="ru-RU" dirty="0" smtClean="0"/>
              <a:t>При  про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8319" y="1109744"/>
            <a:ext cx="5940425" cy="449516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685900" y="817805"/>
            <a:ext cx="6096000" cy="28255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0340">
              <a:lnSpc>
                <a:spcPct val="107000"/>
              </a:lnSpc>
              <a:spcAft>
                <a:spcPts val="0"/>
              </a:spcAft>
            </a:pPr>
            <a:r>
              <a:rPr lang="ru-RU" u="sng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ru-RU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файле выявлено 9 ошибок:</a:t>
            </a:r>
            <a:endParaRPr lang="ru-RU" sz="16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верно указано атрибут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charset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синтаксическая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ошибка (опечатка)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 верно указан  атрибут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синтаксическая ошибка(опечатка)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верно указан атрибут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синтаксическая ошибка(опечатка)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8940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Ошибки исправлены изменением написания атрибутов</a:t>
            </a:r>
            <a:endParaRPr lang="ru-RU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5553925" y="3757944"/>
            <a:ext cx="5940425" cy="29743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2487" y="5938887"/>
            <a:ext cx="4355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</a:t>
            </a:r>
            <a:r>
              <a:rPr lang="en-US" dirty="0" err="1" smtClean="0"/>
              <a:t>css</a:t>
            </a:r>
            <a:r>
              <a:rPr lang="en-US" dirty="0" smtClean="0"/>
              <a:t> </a:t>
            </a:r>
            <a:r>
              <a:rPr lang="ru-RU" dirty="0" smtClean="0"/>
              <a:t>файлах </a:t>
            </a:r>
            <a:r>
              <a:rPr lang="ru-RU" dirty="0"/>
              <a:t>о</a:t>
            </a:r>
            <a:r>
              <a:rPr lang="ru-RU" dirty="0" smtClean="0"/>
              <a:t>шибки </a:t>
            </a:r>
            <a:r>
              <a:rPr lang="ru-RU" dirty="0"/>
              <a:t>не обнаружены.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533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18" y="260808"/>
            <a:ext cx="8596668" cy="1320800"/>
          </a:xfrm>
        </p:spPr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52487" y="5938887"/>
            <a:ext cx="4355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9053" y="1187778"/>
            <a:ext cx="9069982" cy="4542500"/>
          </a:xfrm>
        </p:spPr>
        <p:txBody>
          <a:bodyPr/>
          <a:lstStyle/>
          <a:p>
            <a:r>
              <a:rPr lang="ru-RU" dirty="0" smtClean="0"/>
              <a:t>Сайт создан в соответствии с ТЗ</a:t>
            </a:r>
          </a:p>
          <a:p>
            <a:r>
              <a:rPr lang="ru-RU" dirty="0" smtClean="0"/>
              <a:t>Проведен анализ макета и разработана блок-схема страницы</a:t>
            </a:r>
          </a:p>
          <a:p>
            <a:r>
              <a:rPr lang="ru-RU" dirty="0" smtClean="0"/>
              <a:t>Использованы современные методы верстки с применением </a:t>
            </a:r>
            <a:r>
              <a:rPr lang="ru-RU" dirty="0"/>
              <a:t>стандартов </a:t>
            </a:r>
            <a:r>
              <a:rPr lang="en-US" dirty="0"/>
              <a:t>HTML 5.0 </a:t>
            </a:r>
            <a:r>
              <a:rPr lang="ru-RU" dirty="0"/>
              <a:t>и </a:t>
            </a:r>
            <a:r>
              <a:rPr lang="en-US" dirty="0" smtClean="0"/>
              <a:t>CSS3</a:t>
            </a:r>
            <a:endParaRPr lang="ru-RU" dirty="0" smtClean="0"/>
          </a:p>
          <a:p>
            <a:r>
              <a:rPr lang="ru-RU" dirty="0" smtClean="0"/>
              <a:t>Все элементы сайта в браузерах</a:t>
            </a:r>
            <a:r>
              <a:rPr lang="ru-RU" dirty="0"/>
              <a:t> </a:t>
            </a:r>
            <a:r>
              <a:rPr lang="ru-RU" dirty="0" err="1"/>
              <a:t>Opera</a:t>
            </a:r>
            <a:r>
              <a:rPr lang="ru-RU" dirty="0"/>
              <a:t>,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 smtClean="0"/>
              <a:t>Chrome</a:t>
            </a:r>
            <a:r>
              <a:rPr lang="ru-RU" dirty="0" smtClean="0"/>
              <a:t> и </a:t>
            </a:r>
            <a:r>
              <a:rPr lang="ru-RU" dirty="0" err="1"/>
              <a:t>Firefox</a:t>
            </a:r>
            <a:r>
              <a:rPr lang="ru-RU" dirty="0" smtClean="0"/>
              <a:t> отображаются и  функционируют корректно.</a:t>
            </a:r>
          </a:p>
          <a:p>
            <a:r>
              <a:rPr lang="ru-RU" dirty="0"/>
              <a:t>В браузере 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Explo</a:t>
            </a:r>
            <a:r>
              <a:rPr lang="en-US" dirty="0"/>
              <a:t>r</a:t>
            </a:r>
            <a:r>
              <a:rPr lang="ru-RU" dirty="0" err="1"/>
              <a:t>er</a:t>
            </a:r>
            <a:r>
              <a:rPr lang="ru-RU" dirty="0"/>
              <a:t> страница отображается не </a:t>
            </a:r>
            <a:r>
              <a:rPr lang="ru-RU" dirty="0" smtClean="0"/>
              <a:t>корректно, однако поддержание работоспособности сайта в данном браузере не планируется. </a:t>
            </a:r>
          </a:p>
          <a:p>
            <a:r>
              <a:rPr lang="ru-RU" dirty="0" err="1" smtClean="0"/>
              <a:t>Адаптив</a:t>
            </a:r>
            <a:r>
              <a:rPr lang="ru-RU" dirty="0" smtClean="0"/>
              <a:t>  работает корректно.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096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4994"/>
          </a:xfrm>
        </p:spPr>
        <p:txBody>
          <a:bodyPr/>
          <a:lstStyle/>
          <a:p>
            <a:r>
              <a:rPr lang="ru-RU" dirty="0" smtClean="0"/>
              <a:t>Анализ  макета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3625645"/>
              </p:ext>
            </p:extLst>
          </p:nvPr>
        </p:nvGraphicFramePr>
        <p:xfrm>
          <a:off x="84842" y="1470582"/>
          <a:ext cx="9266549" cy="46027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4402"/>
                <a:gridCol w="6162147"/>
              </a:tblGrid>
              <a:tr h="4147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Требования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Результат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982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Форма текстовых блоков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Реализуемо, выравнивание 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957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Шрифтовое решение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  вида шрифта.</a:t>
                      </a:r>
                      <a:endParaRPr lang="ru-RU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 размера заголовков</a:t>
                      </a:r>
                      <a:endParaRPr lang="ru-RU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 размера текста</a:t>
                      </a:r>
                      <a:endParaRPr lang="ru-RU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Шрифт белого цвета, контрастный по отношению  к темному фону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965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Изображения и блоки по краям макета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Изображения имеют ширину экрана, отступов </a:t>
                      </a:r>
                      <a:r>
                        <a:rPr lang="ru-RU" sz="1600" dirty="0" smtClean="0">
                          <a:effectLst/>
                        </a:rPr>
                        <a:t>в основной части макета</a:t>
                      </a:r>
                      <a:r>
                        <a:rPr lang="ru-RU" sz="1600" baseline="0" dirty="0" smtClean="0">
                          <a:effectLst/>
                        </a:rPr>
                        <a:t> </a:t>
                      </a:r>
                      <a:r>
                        <a:rPr lang="ru-RU" sz="1600" dirty="0" smtClean="0">
                          <a:effectLst/>
                        </a:rPr>
                        <a:t>нет</a:t>
                      </a:r>
                      <a:endParaRPr lang="ru-RU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Отступы по 50 </a:t>
                      </a:r>
                      <a:r>
                        <a:rPr lang="en-US" sz="1600" dirty="0" err="1">
                          <a:effectLst/>
                        </a:rPr>
                        <a:t>px</a:t>
                      </a:r>
                      <a:r>
                        <a:rPr lang="ru-RU" sz="1600" dirty="0">
                          <a:effectLst/>
                        </a:rPr>
                        <a:t> от края макета в </a:t>
                      </a:r>
                      <a:r>
                        <a:rPr lang="ru-RU" sz="1600" dirty="0" err="1">
                          <a:effectLst/>
                        </a:rPr>
                        <a:t>header</a:t>
                      </a:r>
                      <a:r>
                        <a:rPr lang="ru-RU" sz="1600" dirty="0">
                          <a:effectLst/>
                        </a:rPr>
                        <a:t>  и </a:t>
                      </a:r>
                      <a:r>
                        <a:rPr lang="en-US" sz="1600" dirty="0" smtClean="0">
                          <a:effectLst/>
                        </a:rPr>
                        <a:t>footer</a:t>
                      </a:r>
                      <a:endParaRPr lang="ru-RU" sz="14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8974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Взаимодействие изображений и текстовых блоков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Изображение  велосипеда поверх  блока с черным фоном и блока с красным фоном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151" y="729567"/>
            <a:ext cx="2473672" cy="567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8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187" y="402210"/>
            <a:ext cx="8596668" cy="851555"/>
          </a:xfrm>
        </p:spPr>
        <p:txBody>
          <a:bodyPr/>
          <a:lstStyle/>
          <a:p>
            <a:r>
              <a:rPr lang="ru-RU" dirty="0" smtClean="0"/>
              <a:t>Внесенные изменения 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4002"/>
              </p:ext>
            </p:extLst>
          </p:nvPr>
        </p:nvGraphicFramePr>
        <p:xfrm>
          <a:off x="351819" y="1112363"/>
          <a:ext cx="8851769" cy="52286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39127"/>
                <a:gridCol w="5712642"/>
              </a:tblGrid>
              <a:tr h="3137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Изменение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Причина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190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Ширина макета – на весь экран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Эргономичность сайта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190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Добавлена лупа </a:t>
                      </a:r>
                      <a:r>
                        <a:rPr lang="ru-RU" sz="1600" dirty="0">
                          <a:effectLst/>
                        </a:rPr>
                        <a:t>в строке поиска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Для возможности запуска поиска вручную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185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Удалена кнопка «Подробнее» из блока  продукции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 точки зрения дизайна блок выглядит лучше, также при нажатии на изображение продукции осуществляется переход на конкретный раздел другой страницы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190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Изменена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ru-RU" sz="1600" dirty="0">
                          <a:effectLst/>
                        </a:rPr>
                        <a:t>прозрачность </a:t>
                      </a:r>
                      <a:r>
                        <a:rPr lang="ru-RU" sz="1600" dirty="0" smtClean="0">
                          <a:effectLst/>
                        </a:rPr>
                        <a:t>блока </a:t>
                      </a:r>
                      <a:r>
                        <a:rPr lang="ru-RU" sz="1600" dirty="0" err="1" smtClean="0">
                          <a:effectLst/>
                        </a:rPr>
                        <a:t>footer</a:t>
                      </a:r>
                      <a:r>
                        <a:rPr lang="ru-RU" sz="1600" dirty="0" smtClean="0">
                          <a:effectLst/>
                        </a:rPr>
                        <a:t> 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Для целостности фона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94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Символ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ru-RU" sz="1600" dirty="0">
                          <a:effectLst/>
                        </a:rPr>
                        <a:t>обратной связи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Символ должен иметь фиксированное положение на </a:t>
                      </a:r>
                      <a:r>
                        <a:rPr lang="ru-RU" sz="1600" dirty="0" smtClean="0">
                          <a:effectLst/>
                        </a:rPr>
                        <a:t>странице, </a:t>
                      </a:r>
                      <a:r>
                        <a:rPr lang="ru-RU" sz="1600" dirty="0">
                          <a:effectLst/>
                        </a:rPr>
                        <a:t>чтобы при прокрутке он оставался в поле зрения пользователя.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442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Ссылка на главную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Ссылка возврата на </a:t>
                      </a:r>
                      <a:r>
                        <a:rPr lang="ru-RU" sz="1600" dirty="0" smtClean="0">
                          <a:effectLst/>
                        </a:rPr>
                        <a:t>главную </a:t>
                      </a:r>
                      <a:r>
                        <a:rPr lang="ru-RU" sz="1600" dirty="0">
                          <a:effectLst/>
                        </a:rPr>
                        <a:t>страницу обусловлена эргономичностью сайта, </a:t>
                      </a:r>
                      <a:r>
                        <a:rPr lang="ru-RU" sz="1600" dirty="0" smtClean="0">
                          <a:effectLst/>
                        </a:rPr>
                        <a:t>т.к. </a:t>
                      </a:r>
                      <a:r>
                        <a:rPr lang="ru-RU" sz="1600" dirty="0">
                          <a:effectLst/>
                        </a:rPr>
                        <a:t>при большой вертикальной прокрутке и не фиксированном  меню </a:t>
                      </a:r>
                      <a:r>
                        <a:rPr lang="ru-RU" sz="1600" dirty="0" smtClean="0">
                          <a:effectLst/>
                        </a:rPr>
                        <a:t>не </a:t>
                      </a:r>
                      <a:r>
                        <a:rPr lang="ru-RU" sz="1600" dirty="0">
                          <a:effectLst/>
                        </a:rPr>
                        <a:t>удобно пользоваться страницей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023" y="1853152"/>
            <a:ext cx="3585641" cy="5923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000" y="2492773"/>
            <a:ext cx="2339822" cy="26696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61" y="5505882"/>
            <a:ext cx="3823256" cy="10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Блок-схема страницы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1930400"/>
            <a:ext cx="6076950" cy="1543050"/>
          </a:xfrm>
          <a:prstGeom prst="rect">
            <a:avLst/>
          </a:prstGeom>
        </p:spPr>
      </p:pic>
      <p:cxnSp>
        <p:nvCxnSpPr>
          <p:cNvPr id="8" name="Соединительная линия уступом 7"/>
          <p:cNvCxnSpPr>
            <a:endCxn id="6" idx="0"/>
          </p:cNvCxnSpPr>
          <p:nvPr/>
        </p:nvCxnSpPr>
        <p:spPr>
          <a:xfrm>
            <a:off x="4826524" y="1517715"/>
            <a:ext cx="3654457" cy="41268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29" y="1293240"/>
            <a:ext cx="4268481" cy="528312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096000" y="3639081"/>
            <a:ext cx="6096000" cy="30559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Logo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endParaRPr lang="ru-RU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endParaRPr lang="ru-RU" sz="16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Navigation: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Basket</a:t>
            </a:r>
            <a:endParaRPr lang="ru-RU" sz="16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Compare</a:t>
            </a:r>
            <a:endParaRPr lang="ru-RU" sz="16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6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Second_navigation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6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Networks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5533534" y="3817856"/>
            <a:ext cx="452486" cy="9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5533534" y="4096273"/>
            <a:ext cx="452486" cy="9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5533534" y="4451023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5533534" y="5871265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5533534" y="4720932"/>
            <a:ext cx="452486" cy="94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533534" y="4990841"/>
            <a:ext cx="452486" cy="94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5533534" y="5260750"/>
            <a:ext cx="452486" cy="94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5533534" y="5530659"/>
            <a:ext cx="452486" cy="94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5533534" y="6202444"/>
            <a:ext cx="452486" cy="942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5533534" y="6425627"/>
            <a:ext cx="452486" cy="942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2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Блок-схема страницы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076" y="320444"/>
            <a:ext cx="3846371" cy="64106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2" y="1370656"/>
            <a:ext cx="4433483" cy="5487344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4753995" y="3480214"/>
            <a:ext cx="452486" cy="9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753995" y="3692643"/>
            <a:ext cx="452486" cy="9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4753995" y="3991454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49425" y="5337419"/>
            <a:ext cx="452486" cy="942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4749425" y="4204872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749425" y="4492743"/>
            <a:ext cx="452486" cy="942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749425" y="4771074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749425" y="5044834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4757167" y="5588037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4749425" y="5877421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5273863" y="3308200"/>
            <a:ext cx="2141568" cy="270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Slider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red_block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black_block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Reports 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black_block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red_block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</a:t>
            </a:r>
            <a:endParaRPr lang="en-US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red_block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</a:rPr>
              <a:t>         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</a:rPr>
              <a:t>white_block</a:t>
            </a:r>
            <a:endParaRPr lang="ru-RU" sz="2400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>
            <a:off x="4543720" y="2903456"/>
            <a:ext cx="2778356" cy="94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17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Блок-схема страницы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07" y="3886135"/>
            <a:ext cx="6019800" cy="2038350"/>
          </a:xfrm>
          <a:prstGeom prst="rect">
            <a:avLst/>
          </a:prstGeom>
        </p:spPr>
      </p:pic>
      <p:cxnSp>
        <p:nvCxnSpPr>
          <p:cNvPr id="7" name="Соединительная линия уступом 6"/>
          <p:cNvCxnSpPr/>
          <p:nvPr/>
        </p:nvCxnSpPr>
        <p:spPr>
          <a:xfrm flipV="1">
            <a:off x="5182090" y="5924485"/>
            <a:ext cx="3694817" cy="43049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29" y="1293240"/>
            <a:ext cx="4268481" cy="528312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542170" y="1511422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6558859" y="1781992"/>
            <a:ext cx="452486" cy="94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6540705" y="2086632"/>
            <a:ext cx="452486" cy="94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528032" y="3231859"/>
            <a:ext cx="452486" cy="942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540705" y="2374031"/>
            <a:ext cx="452486" cy="942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6540705" y="2635295"/>
            <a:ext cx="452486" cy="942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528032" y="2916546"/>
            <a:ext cx="452486" cy="942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540705" y="3549570"/>
            <a:ext cx="452486" cy="942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7029498" y="1298559"/>
            <a:ext cx="6096000" cy="24482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Logo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footer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Contacts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links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2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9835"/>
          </a:xfrm>
        </p:spPr>
        <p:txBody>
          <a:bodyPr>
            <a:normAutofit/>
          </a:bodyPr>
          <a:lstStyle/>
          <a:p>
            <a:r>
              <a:rPr lang="ru-RU" dirty="0" smtClean="0"/>
              <a:t>Характеристики элементов</a:t>
            </a:r>
            <a:endParaRPr lang="ru-RU" dirty="0"/>
          </a:p>
        </p:txBody>
      </p:sp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68058"/>
              </p:ext>
            </p:extLst>
          </p:nvPr>
        </p:nvGraphicFramePr>
        <p:xfrm>
          <a:off x="573640" y="2279055"/>
          <a:ext cx="9267944" cy="20350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9975"/>
                <a:gridCol w="886015"/>
                <a:gridCol w="1108446"/>
                <a:gridCol w="1151079"/>
                <a:gridCol w="1151079"/>
                <a:gridCol w="1406874"/>
                <a:gridCol w="1614476"/>
              </a:tblGrid>
              <a:tr h="214676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Наименование элемента 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Требования 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Размер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px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Фон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259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Top 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right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bottom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left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40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Header 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По </a:t>
                      </a:r>
                      <a:r>
                        <a:rPr lang="ru-RU" sz="1600">
                          <a:effectLst/>
                        </a:rPr>
                        <a:t>ширине экрана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черный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0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Main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По </a:t>
                      </a:r>
                      <a:r>
                        <a:rPr lang="ru-RU" sz="1600">
                          <a:effectLst/>
                        </a:rPr>
                        <a:t>ширине экрана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черный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06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footer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По </a:t>
                      </a:r>
                      <a:r>
                        <a:rPr lang="ru-RU" sz="1600">
                          <a:effectLst/>
                        </a:rPr>
                        <a:t>ширине экрана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черный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017985"/>
              </p:ext>
            </p:extLst>
          </p:nvPr>
        </p:nvGraphicFramePr>
        <p:xfrm>
          <a:off x="564212" y="4619801"/>
          <a:ext cx="9258517" cy="15001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7992"/>
                <a:gridCol w="885114"/>
                <a:gridCol w="1289939"/>
                <a:gridCol w="967287"/>
                <a:gridCol w="1149908"/>
                <a:gridCol w="1405443"/>
                <a:gridCol w="1612834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Наименование элемента 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Требования 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Размер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px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Фон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Top 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right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bottom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left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Slider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1004x630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advantages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1004x350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Reports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1004x360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Product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1004x540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554786" y="1254218"/>
            <a:ext cx="486575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Background-color: black;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Изображение поверх фона: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background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png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Основные элементы сайта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ростепенные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блоки раздела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4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919" y="241955"/>
            <a:ext cx="8596668" cy="879835"/>
          </a:xfrm>
        </p:spPr>
        <p:txBody>
          <a:bodyPr>
            <a:normAutofit/>
          </a:bodyPr>
          <a:lstStyle/>
          <a:p>
            <a:r>
              <a:rPr lang="ru-RU" dirty="0" smtClean="0"/>
              <a:t>Характеристики элементов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475401"/>
              </p:ext>
            </p:extLst>
          </p:nvPr>
        </p:nvGraphicFramePr>
        <p:xfrm>
          <a:off x="441666" y="909524"/>
          <a:ext cx="8202713" cy="5723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0554"/>
                <a:gridCol w="538097"/>
                <a:gridCol w="590595"/>
                <a:gridCol w="741526"/>
                <a:gridCol w="772695"/>
                <a:gridCol w="772695"/>
                <a:gridCol w="946594"/>
                <a:gridCol w="1325559"/>
                <a:gridCol w="1084398"/>
              </a:tblGrid>
              <a:tr h="136654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Наименование элемента 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Тип файла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требования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Размер, px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Фон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примечание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 anchor="ctr"/>
                </a:tc>
              </a:tr>
              <a:tr h="19421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Top 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right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bottom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left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36654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Header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942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logo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160х</a:t>
                      </a:r>
                      <a:r>
                        <a:rPr lang="en-US" sz="900">
                          <a:effectLst/>
                        </a:rPr>
                        <a:t>130px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Белый </a:t>
                      </a:r>
                      <a:r>
                        <a:rPr lang="en-US" sz="900">
                          <a:effectLst/>
                        </a:rPr>
                        <a:t>opacity:50%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Burger_menu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50х50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basket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50x45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Compare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45х45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enter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40х45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942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search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jpg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540x45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Белый o</a:t>
                      </a:r>
                      <a:r>
                        <a:rPr lang="ru-RU" sz="900">
                          <a:effectLst/>
                        </a:rPr>
                        <a:t>pacity 30%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viber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45x45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G+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45x45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instagramm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45x45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Обратная </a:t>
                      </a:r>
                      <a:r>
                        <a:rPr lang="ru-RU" sz="900">
                          <a:effectLst/>
                        </a:rPr>
                        <a:t>связь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90х90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 gridSpan="9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main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466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Основные </a:t>
                      </a:r>
                      <a:r>
                        <a:rPr lang="ru-RU" sz="900">
                          <a:effectLst/>
                        </a:rPr>
                        <a:t>изображения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child_with_father</a:t>
                      </a:r>
                      <a:endParaRPr lang="ru-RU" sz="9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tree_bike_main</a:t>
                      </a:r>
                      <a:endParaRPr lang="ru-RU" sz="9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black_bike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jpg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-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1004х630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arrow_left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290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290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50x50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arrow_right 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290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290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50x50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291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Точки прокрутки 3 шт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13х13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Тень цвет черный opacity 63%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291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buttom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125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250х75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Тень цвет черный opacity </a:t>
                      </a:r>
                      <a:r>
                        <a:rPr lang="en-US" sz="900">
                          <a:effectLst/>
                        </a:rPr>
                        <a:t>42</a:t>
                      </a:r>
                      <a:r>
                        <a:rPr lang="ru-RU" sz="900">
                          <a:effectLst/>
                        </a:rPr>
                        <a:t>%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2733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Red_</a:t>
                      </a:r>
                      <a:r>
                        <a:rPr lang="en-US" sz="900">
                          <a:effectLst/>
                        </a:rPr>
                        <a:t>block 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50% экрана по ширине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effectLst/>
                        </a:rPr>
                        <a:t>rgba(255, 0, 0, 0.3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Car_delivery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180х102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instuments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98х91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card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92х83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прозрачный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choose_bicycle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jpg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251х175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942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choose_balance_bike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jpg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251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251х175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291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Черный квадрат под велосипедом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502х300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Черный прозрачность 71%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teenager_bike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Png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-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447х344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tree_wheels_bike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jpg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245х243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helmet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jpg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150х150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Pump 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jpg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130x96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balance_bike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jpg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210x180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-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  <a:tr h="136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childs_bike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jpg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300x250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939" marR="28939" marT="0" marB="0"/>
                </a:tc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583208"/>
              </p:ext>
            </p:extLst>
          </p:nvPr>
        </p:nvGraphicFramePr>
        <p:xfrm>
          <a:off x="5033914" y="2356702"/>
          <a:ext cx="6879472" cy="4243490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140617"/>
                <a:gridCol w="517337"/>
                <a:gridCol w="646670"/>
                <a:gridCol w="675564"/>
                <a:gridCol w="675564"/>
                <a:gridCol w="1144744"/>
                <a:gridCol w="1143368"/>
                <a:gridCol w="935608"/>
              </a:tblGrid>
              <a:tr h="156978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Наименование элемента 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требования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шрифт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Высота шрифта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Выравнимание 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1569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Top 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right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bottom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left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6978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header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13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корзина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Arial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левому краю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313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сравнение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Arial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левому краю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313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вход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Arial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левому краю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313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Поиск *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13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Arial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левому краю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156978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main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13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Основное название сайта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250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Segoe Script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48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центур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6330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Название разделов основного контента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Segoe Script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36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центур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156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Текст  кнопки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Arial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r>
                        <a:rPr lang="ru-RU" sz="900">
                          <a:effectLst/>
                        </a:rPr>
                        <a:t>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центур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313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Текст черных блоков разделов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Arial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левому краю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156978"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footer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13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Заголовки </a:t>
                      </a:r>
                      <a:r>
                        <a:rPr lang="ru-RU" sz="900">
                          <a:effectLst/>
                        </a:rPr>
                        <a:t>разделов</a:t>
                      </a:r>
                      <a:r>
                        <a:rPr lang="en-US" sz="900">
                          <a:effectLst/>
                        </a:rPr>
                        <a:t> **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15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Arial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левому краю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3139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Содержимое разделов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25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20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Arial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 левому краю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  <a:tr h="156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Copyright</a:t>
                      </a:r>
                      <a:r>
                        <a:rPr lang="en-US" sz="900">
                          <a:effectLst/>
                        </a:rPr>
                        <a:t>***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-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Arial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По </a:t>
                      </a:r>
                      <a:r>
                        <a:rPr lang="ru-RU" sz="900" dirty="0" err="1">
                          <a:effectLst/>
                        </a:rPr>
                        <a:t>центур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376" marR="5037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508791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633</TotalTime>
  <Words>1217</Words>
  <Application>Microsoft Office PowerPoint</Application>
  <PresentationFormat>Широкоэкранный</PresentationFormat>
  <Paragraphs>666</Paragraphs>
  <Slides>22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Times New Roman</vt:lpstr>
      <vt:lpstr>Trebuchet MS</vt:lpstr>
      <vt:lpstr>Wingdings 3</vt:lpstr>
      <vt:lpstr>Грань</vt:lpstr>
      <vt:lpstr>Сайт Интернет-магазина детских  велосипедов </vt:lpstr>
      <vt:lpstr>Цель и задачи работы: </vt:lpstr>
      <vt:lpstr>Анализ  макета</vt:lpstr>
      <vt:lpstr>Внесенные изменения </vt:lpstr>
      <vt:lpstr>Блок-схема страницы</vt:lpstr>
      <vt:lpstr>Блок-схема страницы</vt:lpstr>
      <vt:lpstr>Блок-схема страницы</vt:lpstr>
      <vt:lpstr>Характеристики элементов</vt:lpstr>
      <vt:lpstr>Характеристики элементов</vt:lpstr>
      <vt:lpstr>Используемые технологии</vt:lpstr>
      <vt:lpstr>Используемые технологии</vt:lpstr>
      <vt:lpstr>Используемые технологии</vt:lpstr>
      <vt:lpstr>Используемые технологии</vt:lpstr>
      <vt:lpstr>Используемые технологии</vt:lpstr>
      <vt:lpstr>Адаптивность страницы</vt:lpstr>
      <vt:lpstr>Адаптивность страницы</vt:lpstr>
      <vt:lpstr>Адаптивность страницы</vt:lpstr>
      <vt:lpstr>Адаптивность страницы</vt:lpstr>
      <vt:lpstr>Тестирование </vt:lpstr>
      <vt:lpstr>Тестирование </vt:lpstr>
      <vt:lpstr>Проверка на валидаторах</vt:lpstr>
      <vt:lpstr>Выводы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Интернет-магазина детских  велосипедов</dc:title>
  <dc:creator>Пользователь Windows</dc:creator>
  <cp:lastModifiedBy>Пользователь Windows</cp:lastModifiedBy>
  <cp:revision>39</cp:revision>
  <dcterms:created xsi:type="dcterms:W3CDTF">2020-10-18T08:30:41Z</dcterms:created>
  <dcterms:modified xsi:type="dcterms:W3CDTF">2020-10-18T19:04:40Z</dcterms:modified>
</cp:coreProperties>
</file>